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86" r:id="rId6"/>
    <p:sldId id="264" r:id="rId7"/>
    <p:sldId id="287" r:id="rId8"/>
    <p:sldId id="265" r:id="rId9"/>
    <p:sldId id="288" r:id="rId10"/>
    <p:sldId id="263" r:id="rId11"/>
    <p:sldId id="285" r:id="rId12"/>
    <p:sldId id="289" r:id="rId13"/>
    <p:sldId id="26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0" autoAdjust="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A7332-3BBB-4226-8918-286CF0DF9F1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781F7-B00A-4157-BBE4-6CD637477E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20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781F7-B00A-4157-BBE4-6CD637477E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04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26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82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4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28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8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6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20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13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4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A61F7F8-A2F4-45BC-B352-9CFB0D971159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A49B5AB-AA86-4D53-8E4A-08A8F7BB57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6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4AD58-5F1A-C633-B494-45FA1B582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919" y="811078"/>
            <a:ext cx="9144000" cy="2387600"/>
          </a:xfrm>
        </p:spPr>
        <p:txBody>
          <a:bodyPr>
            <a:normAutofit/>
          </a:bodyPr>
          <a:lstStyle/>
          <a:p>
            <a:r>
              <a:rPr lang="ru-RU" b="1" i="0" dirty="0">
                <a:effectLst/>
                <a:latin typeface="Söhne"/>
              </a:rPr>
              <a:t>Анализ </a:t>
            </a:r>
            <a:r>
              <a:rPr lang="ru-RU" b="1" i="0" dirty="0" err="1">
                <a:effectLst/>
                <a:latin typeface="Söhne"/>
              </a:rPr>
              <a:t>ввп</a:t>
            </a:r>
            <a:r>
              <a:rPr lang="ru-RU" b="1" i="0" dirty="0">
                <a:effectLst/>
                <a:latin typeface="Söhne"/>
              </a:rPr>
              <a:t> Беларуси за 3 года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1A8C4A-0DB3-B60B-214A-E2C83A2C3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3082" y="3270379"/>
            <a:ext cx="8705836" cy="1827377"/>
          </a:xfrm>
        </p:spPr>
        <p:txBody>
          <a:bodyPr>
            <a:normAutofit lnSpcReduction="10000"/>
          </a:bodyPr>
          <a:lstStyle/>
          <a:p>
            <a:r>
              <a:rPr lang="ru-RU" sz="3600" dirty="0"/>
              <a:t>Неотразимые спикеры </a:t>
            </a:r>
          </a:p>
          <a:p>
            <a:r>
              <a:rPr lang="ru-RU" sz="3600" dirty="0"/>
              <a:t>Шишова Татьяна и Вакуленчик Владислав</a:t>
            </a:r>
          </a:p>
          <a:p>
            <a:r>
              <a:rPr lang="ru-RU" sz="3600" dirty="0"/>
              <a:t>😍😍😍</a:t>
            </a:r>
          </a:p>
        </p:txBody>
      </p:sp>
    </p:spTree>
    <p:extLst>
      <p:ext uri="{BB962C8B-B14F-4D97-AF65-F5344CB8AC3E}">
        <p14:creationId xmlns:p14="http://schemas.microsoft.com/office/powerpoint/2010/main" val="179945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22048-DC8D-0543-FA3B-5B689F8D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69" y="199053"/>
            <a:ext cx="9875520" cy="1356360"/>
          </a:xfrm>
        </p:spPr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Топ 10 стран по ВВП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D2E550-9836-A730-A4F0-625388D82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34" y="1215311"/>
            <a:ext cx="6096001" cy="4427377"/>
          </a:xfrm>
        </p:spPr>
        <p:txBody>
          <a:bodyPr>
            <a:normAutofit/>
          </a:bodyPr>
          <a:lstStyle/>
          <a:p>
            <a:r>
              <a:rPr lang="ru-RU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Валовой внутренний продукт (ВВП)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– </a:t>
            </a:r>
            <a:r>
              <a:rPr lang="ru-RU" sz="2400" b="0" i="0" dirty="0">
                <a:solidFill>
                  <a:schemeClr val="tx1"/>
                </a:solidFill>
                <a:effectLst/>
                <a:latin typeface="Söhne"/>
              </a:rPr>
              <a:t>это ключевой показатель экономической мощи страны, отражающий общую стоимость всех товаров и услуг, произведенных в стране за определенный период времени. Этот показатель помогает нам понять, какие страны являются экономическими лидерами на мировой арене.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7170" name="Picture 2" descr="В ЕАБР предсказали падение ВВП Беларуси на 6,5%. В Совмине не согласны -  Telegraf.news">
            <a:extLst>
              <a:ext uri="{FF2B5EF4-FFF2-40B4-BE49-F238E27FC236}">
                <a16:creationId xmlns:a16="http://schemas.microsoft.com/office/drawing/2014/main" id="{C90141CF-919D-70B3-953B-9CDDA2391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4" b="23872"/>
          <a:stretch/>
        </p:blipFill>
        <p:spPr bwMode="auto">
          <a:xfrm>
            <a:off x="1092847" y="4774163"/>
            <a:ext cx="4129573" cy="13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Рейтинг самых богатых стран мира: топ-10 государств по уровню ВВП">
            <a:extLst>
              <a:ext uri="{FF2B5EF4-FFF2-40B4-BE49-F238E27FC236}">
                <a16:creationId xmlns:a16="http://schemas.microsoft.com/office/drawing/2014/main" id="{C16960CC-1B79-BB85-4F8E-CD4C2F48F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" r="9218"/>
          <a:stretch/>
        </p:blipFill>
        <p:spPr bwMode="auto">
          <a:xfrm>
            <a:off x="6096000" y="520376"/>
            <a:ext cx="5805195" cy="530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8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5BAB3-AA18-ABAF-FBEC-03AE9C6A5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17" y="83820"/>
            <a:ext cx="9875520" cy="1356360"/>
          </a:xfrm>
        </p:spPr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Топ 10 стран по ВВП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0E1BD1-EDA8-3DB8-932A-68A221F8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09" y="1266630"/>
            <a:ext cx="11714582" cy="4324740"/>
          </a:xfrm>
        </p:spPr>
        <p:txBody>
          <a:bodyPr>
            <a:noAutofit/>
          </a:bodyPr>
          <a:lstStyle/>
          <a:p>
            <a:pPr marL="502920" indent="-457200" algn="l">
              <a:buFont typeface="+mj-lt"/>
              <a:buAutoNum type="arabicPeriod"/>
            </a:pPr>
            <a:r>
              <a:rPr lang="ru-RU" sz="2400" b="1" i="0" dirty="0">
                <a:solidFill>
                  <a:srgbClr val="374151"/>
                </a:solidFill>
                <a:effectLst/>
                <a:latin typeface="Söhne"/>
              </a:rPr>
              <a:t>США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: Несмотря на экономические взлеты и падения, США остаются крупнейшей экономикой мира благодаря своему разнообразному и инновационному рынку.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sz="2400" b="1" i="0" dirty="0">
                <a:solidFill>
                  <a:srgbClr val="374151"/>
                </a:solidFill>
                <a:effectLst/>
                <a:latin typeface="Söhne"/>
              </a:rPr>
              <a:t>Китай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: Быстрорастущая экономика, которая за последние десятилетия стала второй по величине в мире, преимущественно благодаря своему огромному производственному потенциалу.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sz="2400" b="1" i="0" dirty="0">
                <a:solidFill>
                  <a:srgbClr val="374151"/>
                </a:solidFill>
                <a:effectLst/>
                <a:latin typeface="Söhne"/>
              </a:rPr>
              <a:t>Япония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: Третья по величине экономика мира, известная своими технологиями и автомобильной промышленностью.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sz="2400" b="1" i="0" dirty="0">
                <a:solidFill>
                  <a:srgbClr val="374151"/>
                </a:solidFill>
                <a:effectLst/>
                <a:latin typeface="Söhne"/>
              </a:rPr>
              <a:t>Германия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: Ведущая экономика Европы с сильным производственным и экспортным потенциалом.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sz="2400" b="1" i="0" dirty="0">
                <a:solidFill>
                  <a:srgbClr val="374151"/>
                </a:solidFill>
                <a:effectLst/>
                <a:latin typeface="Söhne"/>
              </a:rPr>
              <a:t>Индия</a:t>
            </a:r>
            <a:r>
              <a:rPr lang="ru-RU" sz="2400" b="0" i="0" dirty="0">
                <a:solidFill>
                  <a:srgbClr val="374151"/>
                </a:solidFill>
                <a:effectLst/>
                <a:latin typeface="Söhne"/>
              </a:rPr>
              <a:t>: Одна из наиболее быстрорастущих экономик мира с огромным демографическим потенциалом.</a:t>
            </a:r>
          </a:p>
        </p:txBody>
      </p:sp>
    </p:spTree>
    <p:extLst>
      <p:ext uri="{BB962C8B-B14F-4D97-AF65-F5344CB8AC3E}">
        <p14:creationId xmlns:p14="http://schemas.microsoft.com/office/powerpoint/2010/main" val="318211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D1EB0-B005-8514-43A3-DB683D48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3" y="83820"/>
            <a:ext cx="9875520" cy="1356360"/>
          </a:xfrm>
        </p:spPr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Топ 10 стран по ВВП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69AD7-4096-841F-9BE2-11996767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115009"/>
            <a:ext cx="9872871" cy="5332446"/>
          </a:xfrm>
        </p:spPr>
        <p:txBody>
          <a:bodyPr>
            <a:noAutofit/>
          </a:bodyPr>
          <a:lstStyle/>
          <a:p>
            <a:pPr marL="502920" indent="-457200" algn="l">
              <a:buFont typeface="+mj-lt"/>
              <a:buAutoNum type="arabicPeriod"/>
            </a:pPr>
            <a:r>
              <a:rPr lang="ru-RU" b="1" i="0" dirty="0">
                <a:solidFill>
                  <a:srgbClr val="374151"/>
                </a:solidFill>
                <a:effectLst/>
                <a:latin typeface="Söhne"/>
              </a:rPr>
              <a:t>Великобритания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: Хотя британская экономика испытала некоторые трудности после решения о выходе из ЕС, она продолжает оставаться одной из крупнейших в мире, опираясь на свои финансовые услуги, особенно в Лондоне.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b="1" i="0" dirty="0">
                <a:solidFill>
                  <a:srgbClr val="374151"/>
                </a:solidFill>
                <a:effectLst/>
                <a:latin typeface="Söhne"/>
              </a:rPr>
              <a:t>Франция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: Смешанная экономика с крупными государственными и частными предприятиями, Франция выделяется своей авиационной и роскошной промышленностью.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b="1" i="0" dirty="0">
                <a:solidFill>
                  <a:srgbClr val="374151"/>
                </a:solidFill>
                <a:effectLst/>
                <a:latin typeface="Söhne"/>
              </a:rPr>
              <a:t>Италия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: Несмотря на экономические трудности, Италия остается одной из ведущих экономик мира, благодаря своим традиционным отраслям, таким как производство автомобилей, мода и продукты питания.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b="1" i="0" dirty="0">
                <a:solidFill>
                  <a:srgbClr val="374151"/>
                </a:solidFill>
                <a:effectLst/>
                <a:latin typeface="Söhne"/>
              </a:rPr>
              <a:t>Бразилия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: Крупнейшая экономика Латинской Америки с обширными природными ресурсами, такими как железная руда, нефть и соевые бобы.</a:t>
            </a:r>
          </a:p>
          <a:p>
            <a:pPr marL="502920" indent="-457200" algn="l">
              <a:buFont typeface="+mj-lt"/>
              <a:buAutoNum type="arabicPeriod"/>
            </a:pPr>
            <a:r>
              <a:rPr lang="ru-RU" b="1" i="0" dirty="0">
                <a:solidFill>
                  <a:srgbClr val="374151"/>
                </a:solidFill>
                <a:effectLst/>
                <a:latin typeface="Söhne"/>
              </a:rPr>
              <a:t>Канада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: Страна с разнообразной и стабильной экономикой, опирающейся на её обширные природные ресурсы, финансовые услуги и высокотехнологичные отрасли.</a:t>
            </a:r>
          </a:p>
        </p:txBody>
      </p:sp>
    </p:spTree>
    <p:extLst>
      <p:ext uri="{BB962C8B-B14F-4D97-AF65-F5344CB8AC3E}">
        <p14:creationId xmlns:p14="http://schemas.microsoft.com/office/powerpoint/2010/main" val="369035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8063-7B33-BF34-C7C9-A83A48AF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57" y="301690"/>
            <a:ext cx="2983780" cy="1191208"/>
          </a:xfrm>
        </p:spPr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Заключение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A172F-9E6F-D15E-4F99-9C1420E6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47" y="1180322"/>
            <a:ext cx="8703445" cy="20014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В последние годы экономика Беларуси продолжает развиваться благодаря активному росту в ключевых отраслях. Сравниваясь с мировыми лидерами по ВВП, Беларусь имеет потенциал для дальнейшего роста и развития.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8196" name="Picture 4" descr="Комиксы This is fine (мем про собаку, сидящую в огне)">
            <a:extLst>
              <a:ext uri="{FF2B5EF4-FFF2-40B4-BE49-F238E27FC236}">
                <a16:creationId xmlns:a16="http://schemas.microsoft.com/office/drawing/2014/main" id="{A50CB840-7A92-3B84-5CE8-8CCA1B16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" y="3032449"/>
            <a:ext cx="6500521" cy="319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экономика должна быть экономной економисты, Мем Stonks">
            <a:extLst>
              <a:ext uri="{FF2B5EF4-FFF2-40B4-BE49-F238E27FC236}">
                <a16:creationId xmlns:a16="http://schemas.microsoft.com/office/drawing/2014/main" id="{751F1F1C-1694-0F13-C155-689FDBD3A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989" y="301690"/>
            <a:ext cx="2758947" cy="26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Мем: &quot;все супер&quot; - Все шаблоны - Meme-arsenal.com">
            <a:extLst>
              <a:ext uri="{FF2B5EF4-FFF2-40B4-BE49-F238E27FC236}">
                <a16:creationId xmlns:a16="http://schemas.microsoft.com/office/drawing/2014/main" id="{DBF3DC59-D67D-E322-A1FA-5D2370DF6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"/>
          <a:stretch/>
        </p:blipFill>
        <p:spPr bwMode="auto">
          <a:xfrm>
            <a:off x="7511012" y="3042208"/>
            <a:ext cx="4072239" cy="360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1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E4171-5074-C9A1-DFBB-BB8869CB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2A5B75-30B2-25DF-B1CB-4FE578E1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A11C85-F488-0710-0DB5-6D6D9340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180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6A12E0F-67C1-3E95-DD91-F3CCA0C408DA}"/>
              </a:ext>
            </a:extLst>
          </p:cNvPr>
          <p:cNvSpPr txBox="1">
            <a:spLocks/>
          </p:cNvSpPr>
          <p:nvPr/>
        </p:nvSpPr>
        <p:spPr>
          <a:xfrm>
            <a:off x="8787581" y="2993923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>
                <a:solidFill>
                  <a:srgbClr val="FF0000"/>
                </a:solidFill>
                <a:latin typeface="Söhne"/>
              </a:rPr>
              <a:t>10/10</a:t>
            </a:r>
            <a:endParaRPr lang="ru-RU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9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E20D-C375-ACD1-2F0B-BA60A464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0" dirty="0">
                <a:solidFill>
                  <a:srgbClr val="374151"/>
                </a:solidFill>
                <a:effectLst/>
                <a:latin typeface="Söhne"/>
              </a:rPr>
              <a:t>Введение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5B51F-F19E-7321-C7E4-8631BEB7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38" y="1721497"/>
            <a:ext cx="10807107" cy="427157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Сегодня мы поговорим об одном из ключевых экономических показателей любой страны – </a:t>
            </a:r>
            <a:r>
              <a:rPr lang="ru-RU" sz="2800" b="1" i="0" dirty="0">
                <a:solidFill>
                  <a:srgbClr val="374151"/>
                </a:solidFill>
                <a:effectLst/>
                <a:latin typeface="Söhne"/>
              </a:rPr>
              <a:t>ВВП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ru-RU" sz="2800" b="1" i="0" dirty="0">
                <a:solidFill>
                  <a:srgbClr val="374151"/>
                </a:solidFill>
                <a:effectLst/>
                <a:latin typeface="Söhne"/>
              </a:rPr>
              <a:t>Валовой внутренний продукт 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является отражением экономической мощи нации и позволяет оценить общую производительность и благосостояние страны. Беларусь – не исключение. </a:t>
            </a:r>
            <a:r>
              <a:rPr lang="ru-RU" sz="2800" b="1" i="0" dirty="0">
                <a:solidFill>
                  <a:srgbClr val="374151"/>
                </a:solidFill>
                <a:effectLst/>
                <a:latin typeface="Söhne"/>
              </a:rPr>
              <a:t>В последние 3 года наша страна претерпела ряд экономических изменений. 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Давайте подробнее рассмотрим, какие именно отрасли сделали наибольший вклад в </a:t>
            </a:r>
            <a:r>
              <a:rPr lang="ru-RU" sz="2800" b="1" i="0" dirty="0">
                <a:solidFill>
                  <a:srgbClr val="374151"/>
                </a:solidFill>
                <a:effectLst/>
                <a:latin typeface="Söhne"/>
              </a:rPr>
              <a:t>ВВП Беларуси 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и сравним нашу экономическую мощь с мировыми лидерами.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1745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9B783C-8F37-776B-95CF-2A758C84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6421" y="4426599"/>
            <a:ext cx="2431401" cy="24314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A2FF6-B8E0-4D46-4662-11C5C8C8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Основные отрасли, вносящие вклад в ВВП Беларуси</a:t>
            </a:r>
            <a:endParaRPr lang="ru-RU" sz="8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BF64B-A762-9DF3-B392-927B76C1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68" y="2057400"/>
            <a:ext cx="4679302" cy="35689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Промышленность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Сельское хозяйство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ru-RU" sz="2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Услуги</a:t>
            </a:r>
            <a:endParaRPr lang="en-US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öhne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1AF32-7F87-1E46-B69C-68309643F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958" y="1591567"/>
            <a:ext cx="2777879" cy="27778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4CE21C-D83B-12F1-8489-5B58A1DCB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78" y="5384639"/>
            <a:ext cx="1250299" cy="12502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B9A990-F686-1CD0-1E46-11C0A818F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6920" y="3301627"/>
            <a:ext cx="853834" cy="8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Автомобильная промышленность Белоруссии — Википедия">
            <a:extLst>
              <a:ext uri="{FF2B5EF4-FFF2-40B4-BE49-F238E27FC236}">
                <a16:creationId xmlns:a16="http://schemas.microsoft.com/office/drawing/2014/main" id="{C82A3050-0F00-C9C6-487A-D0B65B55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4" y="3188420"/>
            <a:ext cx="6192416" cy="366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роизводство в Беларуси — отрасли промышленности и крупнейшие компании">
            <a:extLst>
              <a:ext uri="{FF2B5EF4-FFF2-40B4-BE49-F238E27FC236}">
                <a16:creationId xmlns:a16="http://schemas.microsoft.com/office/drawing/2014/main" id="{395D6B71-741B-CE1D-14FD-05C7FCC46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r="18179"/>
          <a:stretch/>
        </p:blipFill>
        <p:spPr bwMode="auto">
          <a:xfrm>
            <a:off x="8873411" y="412685"/>
            <a:ext cx="3079103" cy="27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437D4-9391-2FB9-789F-A25F7520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09" y="272726"/>
            <a:ext cx="4697551" cy="619837"/>
          </a:xfrm>
        </p:spPr>
        <p:txBody>
          <a:bodyPr>
            <a:noAutofit/>
          </a:bodyPr>
          <a:lstStyle/>
          <a:p>
            <a:r>
              <a:rPr lang="ru-RU" b="1" i="0" dirty="0">
                <a:effectLst/>
                <a:latin typeface="Söhne"/>
              </a:rPr>
              <a:t>Промышленность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3116A-3A8F-5B84-64EE-412D054D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79" y="892563"/>
            <a:ext cx="9265871" cy="2961776"/>
          </a:xfrm>
        </p:spPr>
        <p:txBody>
          <a:bodyPr>
            <a:noAutofit/>
          </a:bodyPr>
          <a:lstStyle/>
          <a:p>
            <a:pPr algn="l"/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Беларусь традиционно обладает сильной промышленной базой.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Автомобильная отрасль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Страна занимает важное место на международном рынке благодаря производству грузовиков, автобусов и другой спецтехники. Бренды, такие как "БелАЗ" и "МАЗ", признаны многими странами.</a:t>
            </a:r>
          </a:p>
        </p:txBody>
      </p:sp>
      <p:pic>
        <p:nvPicPr>
          <p:cNvPr id="4" name="Picture 2" descr="Вероятно, в 2023 году в Беларуси не удастся продать больше автомобилей, чем  в 2022-м — Блог Гродно s13">
            <a:extLst>
              <a:ext uri="{FF2B5EF4-FFF2-40B4-BE49-F238E27FC236}">
                <a16:creationId xmlns:a16="http://schemas.microsoft.com/office/drawing/2014/main" id="{AC1A9EB7-4174-7385-D37F-CEAB94C5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1616"/>
            <a:ext cx="5999584" cy="32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5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Флагманские проекты и стратегический курс нефтехимической отрасли | Новости  | Белнефтехим">
            <a:extLst>
              <a:ext uri="{FF2B5EF4-FFF2-40B4-BE49-F238E27FC236}">
                <a16:creationId xmlns:a16="http://schemas.microsoft.com/office/drawing/2014/main" id="{0D7D23FC-79C8-657B-C38A-95CFE9DD2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6" r="5527"/>
          <a:stretch/>
        </p:blipFill>
        <p:spPr bwMode="auto">
          <a:xfrm>
            <a:off x="8686800" y="12440"/>
            <a:ext cx="3505200" cy="333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18B8C-08F2-7579-43D4-39F2BA29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49" y="525624"/>
            <a:ext cx="4953000" cy="631371"/>
          </a:xfrm>
        </p:spPr>
        <p:txBody>
          <a:bodyPr>
            <a:noAutofit/>
          </a:bodyPr>
          <a:lstStyle/>
          <a:p>
            <a:r>
              <a:rPr lang="ru-RU" b="1" i="0" dirty="0">
                <a:effectLst/>
                <a:latin typeface="Söhne"/>
              </a:rPr>
              <a:t>Промышленность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E511EA-23BA-6242-EADA-2B8D3E5D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819" y="1189337"/>
            <a:ext cx="8832214" cy="1670811"/>
          </a:xfrm>
        </p:spPr>
        <p:txBody>
          <a:bodyPr>
            <a:noAutofit/>
          </a:bodyPr>
          <a:lstStyle/>
          <a:p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Нефтехимическая отрасль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Беларусь активно экспортирует продукцию нефтехимической промышленности, включая минеральные удобрения, пластики и резину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ru-RU" sz="2800" dirty="0"/>
          </a:p>
        </p:txBody>
      </p:sp>
      <p:pic>
        <p:nvPicPr>
          <p:cNvPr id="3074" name="Picture 2" descr="Владимир Сизов: «Будущее нефтепереработки — нефтехимия» - Портал о нефтехимической  отрасли">
            <a:extLst>
              <a:ext uri="{FF2B5EF4-FFF2-40B4-BE49-F238E27FC236}">
                <a16:creationId xmlns:a16="http://schemas.microsoft.com/office/drawing/2014/main" id="{966F36AE-7672-72BD-BDFF-BBB75EB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2" y="2892490"/>
            <a:ext cx="5543453" cy="396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 мемов про упавшую нефть | Сравни | Дзен">
            <a:extLst>
              <a:ext uri="{FF2B5EF4-FFF2-40B4-BE49-F238E27FC236}">
                <a16:creationId xmlns:a16="http://schemas.microsoft.com/office/drawing/2014/main" id="{F677FFB4-4F64-AEA1-9375-80712C94F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"/>
          <a:stretch/>
        </p:blipFill>
        <p:spPr bwMode="auto">
          <a:xfrm>
            <a:off x="6425924" y="3343652"/>
            <a:ext cx="5543454" cy="359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5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94930-38FA-3699-F11B-7667A9F0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29" y="253482"/>
            <a:ext cx="5323114" cy="575388"/>
          </a:xfrm>
        </p:spPr>
        <p:txBody>
          <a:bodyPr>
            <a:noAutofit/>
          </a:bodyPr>
          <a:lstStyle/>
          <a:p>
            <a:r>
              <a:rPr lang="ru-RU" b="1" i="0" dirty="0">
                <a:effectLst/>
                <a:latin typeface="Söhne"/>
              </a:rPr>
              <a:t>Сельское хозяйство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4F539C-7C80-8CA7-5910-49065E45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2" y="923731"/>
            <a:ext cx="6069564" cy="3059274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2000" b="0" i="0" dirty="0">
                <a:solidFill>
                  <a:srgbClr val="374151"/>
                </a:solidFill>
                <a:effectLst/>
                <a:latin typeface="Söhne"/>
              </a:rPr>
              <a:t>Беларусь обладает богатыми земельными ресурсами и благоприятными климатическими условиями для сельского хозяйства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Молочные продукты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Беларусь является одним из ведущих экспортеров молочной продукции в регионе, обеспечивая высокое качество продукции.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8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100" name="Picture 4" descr="Беларусь - мировой экспортер молочной продукции | Новости Беларуси|БелТА">
            <a:extLst>
              <a:ext uri="{FF2B5EF4-FFF2-40B4-BE49-F238E27FC236}">
                <a16:creationId xmlns:a16="http://schemas.microsoft.com/office/drawing/2014/main" id="{22E76339-B7E2-8945-B9A8-E528C7C26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61"/>
          <a:stretch/>
        </p:blipFill>
        <p:spPr bwMode="auto">
          <a:xfrm>
            <a:off x="5931895" y="393441"/>
            <a:ext cx="5937918" cy="57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3D9EA9E-C369-4133-D688-9C7774AA081B}"/>
              </a:ext>
            </a:extLst>
          </p:cNvPr>
          <p:cNvGrpSpPr/>
          <p:nvPr/>
        </p:nvGrpSpPr>
        <p:grpSpPr>
          <a:xfrm>
            <a:off x="1016029" y="3733412"/>
            <a:ext cx="3153627" cy="3059274"/>
            <a:chOff x="3839788" y="3841880"/>
            <a:chExt cx="2857500" cy="2857500"/>
          </a:xfrm>
        </p:grpSpPr>
        <p:pic>
          <p:nvPicPr>
            <p:cNvPr id="4102" name="Picture 6" descr="кот в молоке - Создать мем - Meme-arsenal.com">
              <a:extLst>
                <a:ext uri="{FF2B5EF4-FFF2-40B4-BE49-F238E27FC236}">
                  <a16:creationId xmlns:a16="http://schemas.microsoft.com/office/drawing/2014/main" id="{2C1CEE77-0761-0F18-E8EA-E4DE6E547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788" y="384188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56867-EEDF-AEA9-2E68-C0C85184555B}"/>
                </a:ext>
              </a:extLst>
            </p:cNvPr>
            <p:cNvSpPr txBox="1"/>
            <p:nvPr/>
          </p:nvSpPr>
          <p:spPr>
            <a:xfrm>
              <a:off x="4061412" y="6250346"/>
              <a:ext cx="241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Белорусская молочка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4D9C90-89C0-AFE9-7925-79F326221069}"/>
                </a:ext>
              </a:extLst>
            </p:cNvPr>
            <p:cNvSpPr txBox="1"/>
            <p:nvPr/>
          </p:nvSpPr>
          <p:spPr>
            <a:xfrm>
              <a:off x="5928326" y="4039384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8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F3D17-C00E-3548-B474-FDCC3C68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84" y="199053"/>
            <a:ext cx="6022910" cy="864637"/>
          </a:xfrm>
        </p:spPr>
        <p:txBody>
          <a:bodyPr/>
          <a:lstStyle/>
          <a:p>
            <a:r>
              <a:rPr lang="ru-RU" sz="4400" b="1" i="0" dirty="0">
                <a:effectLst/>
                <a:latin typeface="Söhne"/>
              </a:rPr>
              <a:t>Сельское хозяйство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1C2964-4B7B-AC23-E75B-69261BA76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534" y="937727"/>
            <a:ext cx="11454881" cy="1198411"/>
          </a:xfrm>
        </p:spPr>
        <p:txBody>
          <a:bodyPr>
            <a:normAutofit lnSpcReduction="10000"/>
          </a:bodyPr>
          <a:lstStyle/>
          <a:p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Мясные продукты</a:t>
            </a:r>
            <a:r>
              <a:rPr lang="ru-RU" sz="28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Помимо молочной продукции, страна активно экспортирует мясные продукты, особенно говядину и свинину, поддерживая высокие стандарты качества.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5122" name="Picture 2" descr="Белорусские колбасы и другие продукты – новости мясного рынка">
            <a:extLst>
              <a:ext uri="{FF2B5EF4-FFF2-40B4-BE49-F238E27FC236}">
                <a16:creationId xmlns:a16="http://schemas.microsoft.com/office/drawing/2014/main" id="{F070F26A-6F3C-DAFE-6AFF-A0C9C2EDA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09"/>
          <a:stretch/>
        </p:blipFill>
        <p:spPr bwMode="auto">
          <a:xfrm>
            <a:off x="6473598" y="2238775"/>
            <a:ext cx="5522459" cy="43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Новые рынки сбыта и работа по увеличению экспорта. Как продается белорусская  мясная продукция">
            <a:extLst>
              <a:ext uri="{FF2B5EF4-FFF2-40B4-BE49-F238E27FC236}">
                <a16:creationId xmlns:a16="http://schemas.microsoft.com/office/drawing/2014/main" id="{04EB7063-9202-F531-FAE9-97FDDFC34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1"/>
          <a:stretch/>
        </p:blipFill>
        <p:spPr bwMode="auto">
          <a:xfrm>
            <a:off x="666848" y="2086588"/>
            <a:ext cx="5051555" cy="255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Сколько мяса в белорусской тушенке? Смотрим, что в банках | Близкие Новости  | Дзен">
            <a:extLst>
              <a:ext uri="{FF2B5EF4-FFF2-40B4-BE49-F238E27FC236}">
                <a16:creationId xmlns:a16="http://schemas.microsoft.com/office/drawing/2014/main" id="{201FEA9D-913B-A5B6-EEDE-42CE4CE5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5" b="27432"/>
          <a:stretch/>
        </p:blipFill>
        <p:spPr bwMode="auto">
          <a:xfrm>
            <a:off x="284584" y="4643747"/>
            <a:ext cx="5703337" cy="221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5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8339F-3C62-78E6-87A4-29E881D9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5" y="97972"/>
            <a:ext cx="1917441" cy="902819"/>
          </a:xfrm>
        </p:spPr>
        <p:txBody>
          <a:bodyPr>
            <a:normAutofit/>
          </a:bodyPr>
          <a:lstStyle/>
          <a:p>
            <a:r>
              <a:rPr lang="ru-RU" sz="4000" b="1" i="0" dirty="0">
                <a:effectLst/>
                <a:latin typeface="Söhne"/>
              </a:rPr>
              <a:t>Услуги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47A6-0365-2374-A636-E3F369A4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60" y="827624"/>
            <a:ext cx="11636830" cy="3259184"/>
          </a:xfrm>
        </p:spPr>
        <p:txBody>
          <a:bodyPr>
            <a:noAutofit/>
          </a:bodyPr>
          <a:lstStyle/>
          <a:p>
            <a:pPr algn="l"/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Сектор услуг в Беларуси прошел через значительные изменения и диверсификацию в последние годы.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Информационные технологии</a:t>
            </a:r>
            <a:r>
              <a:rPr lang="ru-RU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"Парк высоких технологий" в Минске был символом IT-революции в стране, привлекая инвестиции и таланты из разных частей мира. Сейчас в Беларуси еще осталось какое то количество хороших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Söhne"/>
              </a:rPr>
              <a:t>IT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компаний которые продолжают развивать эту</a:t>
            </a:r>
            <a:r>
              <a:rPr lang="ru-RU" sz="2800" dirty="0">
                <a:solidFill>
                  <a:schemeClr val="tx1"/>
                </a:solidFill>
                <a:latin typeface="Söhne"/>
              </a:rPr>
              <a:t> сферу</a:t>
            </a:r>
            <a:endParaRPr lang="ru-RU" sz="28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4" name="Picture 2" descr="ITechArt - Event-Technology Portal">
            <a:extLst>
              <a:ext uri="{FF2B5EF4-FFF2-40B4-BE49-F238E27FC236}">
                <a16:creationId xmlns:a16="http://schemas.microsoft.com/office/drawing/2014/main" id="{62502183-9AB5-9E5C-0116-9795323B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9" y="3701423"/>
            <a:ext cx="3191848" cy="12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nnowise Group Web Development Agency based in St. Petersburg, FL | Review">
            <a:extLst>
              <a:ext uri="{FF2B5EF4-FFF2-40B4-BE49-F238E27FC236}">
                <a16:creationId xmlns:a16="http://schemas.microsoft.com/office/drawing/2014/main" id="{5681A6DC-699D-7C5D-0775-72C7EE2C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346" y="4086808"/>
            <a:ext cx="4025383" cy="7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BA Group">
            <a:extLst>
              <a:ext uri="{FF2B5EF4-FFF2-40B4-BE49-F238E27FC236}">
                <a16:creationId xmlns:a16="http://schemas.microsoft.com/office/drawing/2014/main" id="{3E1DC093-BEFC-B201-7E69-0479D4B51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r="6666" b="20378"/>
          <a:stretch/>
        </p:blipFill>
        <p:spPr bwMode="auto">
          <a:xfrm>
            <a:off x="9471443" y="3752281"/>
            <a:ext cx="2000251" cy="12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verX (ЛэвэрЭкс Интернешнл)">
            <a:extLst>
              <a:ext uri="{FF2B5EF4-FFF2-40B4-BE49-F238E27FC236}">
                <a16:creationId xmlns:a16="http://schemas.microsoft.com/office/drawing/2014/main" id="{E875F9B5-F8FB-6338-15DF-36AFE16DC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1" b="16792"/>
          <a:stretch/>
        </p:blipFill>
        <p:spPr bwMode="auto">
          <a:xfrm>
            <a:off x="2628076" y="4804345"/>
            <a:ext cx="2760695" cy="17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абота в IT-компании ISsoft в Минске — вакансии для IT-специалистов">
            <a:extLst>
              <a:ext uri="{FF2B5EF4-FFF2-40B4-BE49-F238E27FC236}">
                <a16:creationId xmlns:a16="http://schemas.microsoft.com/office/drawing/2014/main" id="{F1146EFF-2F98-3EE2-0D22-85B1DB19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71" y="5123915"/>
            <a:ext cx="22764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0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Экскурсионные туры по Беларуси">
            <a:extLst>
              <a:ext uri="{FF2B5EF4-FFF2-40B4-BE49-F238E27FC236}">
                <a16:creationId xmlns:a16="http://schemas.microsoft.com/office/drawing/2014/main" id="{60EFA5CE-5682-49EF-5C40-A8917EFE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9814"/>
            <a:ext cx="7937241" cy="25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A7FBE-56F8-2C7A-925E-BB122FE8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27" y="384645"/>
            <a:ext cx="4399384" cy="920620"/>
          </a:xfrm>
        </p:spPr>
        <p:txBody>
          <a:bodyPr>
            <a:normAutofit/>
          </a:bodyPr>
          <a:lstStyle/>
          <a:p>
            <a:r>
              <a:rPr lang="ru-RU" b="1" dirty="0"/>
              <a:t>Услуги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F1C99B-D0C8-ABBD-7738-66864D0B9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51" y="1689909"/>
            <a:ext cx="7198567" cy="2508187"/>
          </a:xfrm>
        </p:spPr>
        <p:txBody>
          <a:bodyPr>
            <a:normAutofit/>
          </a:bodyPr>
          <a:lstStyle/>
          <a:p>
            <a:r>
              <a:rPr lang="ru-RU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Туризм</a:t>
            </a:r>
            <a:r>
              <a:rPr lang="ru-RU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: </a:t>
            </a:r>
            <a:r>
              <a:rPr lang="ru-RU" sz="2800" b="0" i="0" dirty="0">
                <a:solidFill>
                  <a:schemeClr val="tx1"/>
                </a:solidFill>
                <a:effectLst/>
                <a:latin typeface="Söhne"/>
              </a:rPr>
              <a:t>Несмотря на то что Беларусь не так известна на международной арене как крупный туристический центр, страна активно развивает этот сектор, предлагая уникальные культурные, природные и исторические достопримечательности.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6148" name="Picture 4" descr="Потоп в Минске">
            <a:extLst>
              <a:ext uri="{FF2B5EF4-FFF2-40B4-BE49-F238E27FC236}">
                <a16:creationId xmlns:a16="http://schemas.microsoft.com/office/drawing/2014/main" id="{289FB11B-1A58-44A0-5DF1-2011C3570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5"/>
          <a:stretch/>
        </p:blipFill>
        <p:spPr bwMode="auto">
          <a:xfrm>
            <a:off x="7525606" y="2944003"/>
            <a:ext cx="4666394" cy="391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2210E-CE5D-052B-F1B1-7090D822C350}"/>
              </a:ext>
            </a:extLst>
          </p:cNvPr>
          <p:cNvSpPr txBox="1"/>
          <p:nvPr/>
        </p:nvSpPr>
        <p:spPr>
          <a:xfrm>
            <a:off x="8929115" y="3671439"/>
            <a:ext cx="309027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b="1" dirty="0"/>
              <a:t>Водный туризм Беларуси</a:t>
            </a:r>
          </a:p>
        </p:txBody>
      </p:sp>
      <p:pic>
        <p:nvPicPr>
          <p:cNvPr id="6152" name="Picture 8" descr="Туры - Беларусь">
            <a:extLst>
              <a:ext uri="{FF2B5EF4-FFF2-40B4-BE49-F238E27FC236}">
                <a16:creationId xmlns:a16="http://schemas.microsoft.com/office/drawing/2014/main" id="{83AFB145-50F7-5C5C-93CE-0D27F749D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57" b="13775"/>
          <a:stretch/>
        </p:blipFill>
        <p:spPr bwMode="auto">
          <a:xfrm>
            <a:off x="7221894" y="0"/>
            <a:ext cx="4970106" cy="29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941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Базис">
  <a:themeElements>
    <a:clrScheme name="Зеленый и желтый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0.xml><?xml version="1.0" encoding="utf-8"?>
<a:themeOverride xmlns:a="http://schemas.openxmlformats.org/drawingml/2006/main">
  <a:clrScheme name="Красный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Желтый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Обычная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4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5.xml><?xml version="1.0" encoding="utf-8"?>
<a:themeOverride xmlns:a="http://schemas.openxmlformats.org/drawingml/2006/main">
  <a:clrScheme name="Желтый и оранжевый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6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Синий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Красный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Красный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615</Words>
  <Application>Microsoft Office PowerPoint</Application>
  <PresentationFormat>Широкоэкранный</PresentationFormat>
  <Paragraphs>46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Söhne</vt:lpstr>
      <vt:lpstr>Базис</vt:lpstr>
      <vt:lpstr>Анализ ввп Беларуси за 3 года</vt:lpstr>
      <vt:lpstr>Введение</vt:lpstr>
      <vt:lpstr>Основные отрасли, вносящие вклад в ВВП Беларуси</vt:lpstr>
      <vt:lpstr>Промышленность</vt:lpstr>
      <vt:lpstr>Промышленность</vt:lpstr>
      <vt:lpstr>Сельское хозяйство</vt:lpstr>
      <vt:lpstr>Сельское хозяйство</vt:lpstr>
      <vt:lpstr>Услуги</vt:lpstr>
      <vt:lpstr>Услуги</vt:lpstr>
      <vt:lpstr>Топ 10 стран по ВВП</vt:lpstr>
      <vt:lpstr>Топ 10 стран по ВВП</vt:lpstr>
      <vt:lpstr>Топ 10 стран по ВВП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ресурсов Республики Беларусь</dc:title>
  <dc:creator>Вакуленчик Владислав</dc:creator>
  <cp:lastModifiedBy>Ryuko Koko</cp:lastModifiedBy>
  <cp:revision>98</cp:revision>
  <dcterms:created xsi:type="dcterms:W3CDTF">2023-09-12T15:07:47Z</dcterms:created>
  <dcterms:modified xsi:type="dcterms:W3CDTF">2023-10-17T16:56:21Z</dcterms:modified>
</cp:coreProperties>
</file>